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94"/>
  </p:notesMasterIdLst>
  <p:handoutMasterIdLst>
    <p:handoutMasterId r:id="rId195"/>
  </p:handoutMasterIdLst>
  <p:sldIdLst>
    <p:sldId id="267" r:id="rId2"/>
    <p:sldId id="270" r:id="rId3"/>
    <p:sldId id="272" r:id="rId4"/>
    <p:sldId id="268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4" r:id="rId106"/>
    <p:sldId id="373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389" r:id="rId122"/>
    <p:sldId id="390" r:id="rId123"/>
    <p:sldId id="391" r:id="rId124"/>
    <p:sldId id="39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00" r:id="rId133"/>
    <p:sldId id="401" r:id="rId134"/>
    <p:sldId id="402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1" r:id="rId154"/>
    <p:sldId id="422" r:id="rId155"/>
    <p:sldId id="423" r:id="rId156"/>
    <p:sldId id="424" r:id="rId157"/>
    <p:sldId id="425" r:id="rId158"/>
    <p:sldId id="426" r:id="rId159"/>
    <p:sldId id="427" r:id="rId160"/>
    <p:sldId id="428" r:id="rId161"/>
    <p:sldId id="429" r:id="rId162"/>
    <p:sldId id="430" r:id="rId163"/>
    <p:sldId id="431" r:id="rId164"/>
    <p:sldId id="432" r:id="rId165"/>
    <p:sldId id="433" r:id="rId166"/>
    <p:sldId id="434" r:id="rId167"/>
    <p:sldId id="435" r:id="rId168"/>
    <p:sldId id="436" r:id="rId169"/>
    <p:sldId id="437" r:id="rId170"/>
    <p:sldId id="438" r:id="rId171"/>
    <p:sldId id="439" r:id="rId172"/>
    <p:sldId id="440" r:id="rId173"/>
    <p:sldId id="441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51" r:id="rId184"/>
    <p:sldId id="452" r:id="rId185"/>
    <p:sldId id="453" r:id="rId186"/>
    <p:sldId id="454" r:id="rId187"/>
    <p:sldId id="455" r:id="rId188"/>
    <p:sldId id="456" r:id="rId189"/>
    <p:sldId id="457" r:id="rId190"/>
    <p:sldId id="458" r:id="rId191"/>
    <p:sldId id="459" r:id="rId192"/>
    <p:sldId id="460" r:id="rId193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01"/>
    <a:srgbClr val="B9B9B9"/>
    <a:srgbClr val="FFCC66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8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788" y="6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2023-06-12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blipFill dpi="0" rotWithShape="1">
          <a:blip r:embed="rId2">
            <a:lum/>
          </a:blip>
          <a:srcRect/>
          <a:stretch>
            <a:fillRect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7891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 smtClean="0"/>
              <a:pPr>
                <a:defRPr/>
              </a:pPr>
              <a:t>6/12/2023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8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 smtClean="0"/>
              <a:pPr>
                <a:defRPr/>
              </a:pPr>
              <a:t>6/12/2023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77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 smtClean="0"/>
              <a:pPr>
                <a:defRPr/>
              </a:pPr>
              <a:t>6/12/2023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75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6 Lef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06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Wash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9" descr="world-map_wash21.jpg">
            <a:extLst>
              <a:ext uri="{FF2B5EF4-FFF2-40B4-BE49-F238E27FC236}">
                <a16:creationId xmlns:a16="http://schemas.microsoft.com/office/drawing/2014/main" id="{C02DA459-3477-4383-AE02-FF3D0E2245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22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7" descr="world-map_wash21.jpg">
            <a:extLst>
              <a:ext uri="{FF2B5EF4-FFF2-40B4-BE49-F238E27FC236}">
                <a16:creationId xmlns:a16="http://schemas.microsoft.com/office/drawing/2014/main" id="{AA66D6A6-6698-8E50-418D-4BB8AABE4E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1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Bold Statemen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  <p:pic>
        <p:nvPicPr>
          <p:cNvPr id="2" name="Picture 9" descr="world-map_100.jpg">
            <a:extLst>
              <a:ext uri="{FF2B5EF4-FFF2-40B4-BE49-F238E27FC236}">
                <a16:creationId xmlns:a16="http://schemas.microsoft.com/office/drawing/2014/main" id="{A3F820CE-735A-03F3-2593-CD180AE13F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08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12 and Statement Banner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417273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be Statemen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  <p:pic>
        <p:nvPicPr>
          <p:cNvPr id="2" name="Picture 10" descr="america-globe_shadow.jpg">
            <a:extLst>
              <a:ext uri="{FF2B5EF4-FFF2-40B4-BE49-F238E27FC236}">
                <a16:creationId xmlns:a16="http://schemas.microsoft.com/office/drawing/2014/main" id="{5373E789-8CE4-879F-0CD8-87BAADA753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96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be and Tex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pic>
        <p:nvPicPr>
          <p:cNvPr id="6" name="Picture 8" descr="america-globe_shadow_small.jpg">
            <a:extLst>
              <a:ext uri="{FF2B5EF4-FFF2-40B4-BE49-F238E27FC236}">
                <a16:creationId xmlns:a16="http://schemas.microsoft.com/office/drawing/2014/main" id="{F398F5BB-102B-1D56-F6F3-6EF6CAF877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3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60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94964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2064098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F5AC-42C6-7943-932B-3849F0E3EB5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6709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F5AC-42C6-7943-932B-3849F0E3EB5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908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F5AC-42C6-7943-932B-3849F0E3EB5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4177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F5AC-42C6-7943-932B-3849F0E3EB5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1659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1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24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F5AC-42C6-7943-932B-3849F0E3EB5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39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F5AC-42C6-7943-932B-3849F0E3EB5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780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97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85199965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F5AC-42C6-7943-932B-3849F0E3EB5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929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F5AC-42C6-7943-932B-3849F0E3EB5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960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&amp; Text"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 smtClean="0"/>
              <a:pPr>
                <a:defRPr/>
              </a:pPr>
              <a:t>6/12/2023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4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1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1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1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1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1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www.kaggle.com/keras/vgg19?select=vgg19_weights_tf_dim_ordering_tf_kernels.h5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124720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 err="1">
                <a:solidFill>
                  <a:schemeClr val="tx1"/>
                </a:solidFill>
              </a:rPr>
              <a:t>합성곱</a:t>
            </a:r>
            <a:r>
              <a:rPr lang="ko-KR" altLang="en-US" sz="5400" dirty="0">
                <a:solidFill>
                  <a:schemeClr val="tx1"/>
                </a:solidFill>
              </a:rPr>
              <a:t> 신경망 </a:t>
            </a:r>
            <a:r>
              <a:rPr lang="en-US" altLang="ko-KR" sz="5400" dirty="0">
                <a:solidFill>
                  <a:schemeClr val="tx1"/>
                </a:solidFill>
              </a:rPr>
              <a:t>II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예제를 진행하기 위한 라이브러리를 호출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692" y="2953374"/>
            <a:ext cx="7289351" cy="162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692" y="4580347"/>
            <a:ext cx="7234589" cy="165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이미지를 모델에 적용한 후 정확한 분류로 예측이 되었는지 검증하는 코드를 작성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781" y="3313786"/>
            <a:ext cx="7363173" cy="2846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predict()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메서드의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반환값은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숫자 값이며 샘플이 각 범주에 속할 확률을 나타냄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predict_classes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사용할 때의 반환 값은 샘플이 속한 카테고리 레이블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predict()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사용할 경우의 반환값은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[[0.23522541] [0.9731412]]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형태가 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predict_classes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사용할 경우의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반환값은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[[0] [1]]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0070" y="210403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6-17 </a:t>
            </a:r>
            <a:r>
              <a:rPr lang="ko-KR" altLang="en-US" sz="1600" dirty="0"/>
              <a:t>노트북 예측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564895"/>
            <a:ext cx="3635249" cy="375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(notebook, notebook computer)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비교적 정확하다고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 다른 이미지로 테스트를 진행하고 싶다면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https://unsplash.com/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웹 사이트에서 이미지를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진행해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참고로 이 웹 사이트에서는 이미지를 무료로 제공하므로 라이선스 걱정 없이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GoogLeNet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GoogLeNet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주어진 하드웨어 자원을 최대한 효율적으로 이용하면서 학습 능력은 극대화할 수 있는 깊고 넓은 신경망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깊고 넓은 신경망을 위해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GoogLeNet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인셉션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(Inception)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모듈을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인셉션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모듈에서는 특징을 효율적으로 추출하기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1×1, 3×3, 5×5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합성곱 연산을 각각 수행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입력과 출력의 높이와 너비가 같아야 하므로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연산에서는 드물게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패딩을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추가해야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결과적으로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GoogLeNet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적용된 해결 방법은 희소 연결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(sparse connectivity)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GoogLeNet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합성곱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완전연결층들이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서로 밀집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(dense)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정교하고 빽빽하게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하게 연결되어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빽빽하게 연결된 신경망 대신 관련성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(correlation)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높은 노드끼리만 연결하는 방법을 희소 연결이라고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연산량이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적어지며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해결할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6-18 </a:t>
            </a:r>
            <a:r>
              <a:rPr lang="en-US" altLang="ko-KR" sz="1600" dirty="0" err="1"/>
              <a:t>GoogLeNet</a:t>
            </a:r>
            <a:r>
              <a:rPr lang="ko-KR" altLang="en-US" sz="1600" dirty="0"/>
              <a:t>의 인셉션 모듈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117" y="2687034"/>
            <a:ext cx="7057717" cy="373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GoogLeNet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인셉션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모듈의 네 가지 연산은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077913" lvl="1" indent="-358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077913" lvl="1" indent="-358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+ 3×3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077913" lvl="1" indent="-358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+ 5×5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1077913" lvl="1" indent="-358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maxpooling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+ 1×1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convolutional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GoogLeNet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이용하여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ImageNet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같은 대회에 참여하거나 서비스를 제공하려면 대용량 데이터를 학습해야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심층 신경망의 아키텍처에서 계층이 넓고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뉴런이 많고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깊으면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계층이 많으면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인식률은 좋아지지만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과적합이나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기울기 소멸 문제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(vanishing gradient problem)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비롯한 학습 시간 지연과 연산 속도 등의 문제가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특히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신경망에서 이러한 문제들이 자주 나타나는데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GoogLeNet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인셉션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(Inception)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이라고도 불림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이러한 문제를 해결할 수 있다고 생각하면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마이크로소프트에서 개발한 알고리즘으로 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Deep Residual Learning for Image Recognition”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논문에서 발표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핵심은 깊어진 신경망을 효과적으로 학습하기 위한 방법으로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레지듀얼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(residual)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개념을 고안한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신경망 깊이가 깊어질수록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성능은 좋아질 것 같지만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실상은 그렇지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“Deep Residual Learning for Image Recognition”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논문에 따르면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신경망은 깊이가 깊어질수록 성능이 좋아지다가 일정한 단계에 다다르면 오히려 성능이 나빠진다고 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데이터에 대한 전처리 없이 바로 신경망을 구축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제공하는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Sequential 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모델 계층을 순차적으로 쌓아 올려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LeNet-5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클래스를 만들어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값은 이미지이며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 값은 클래스의 확률 벡터가 됨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9313" y="3774642"/>
            <a:ext cx="6865373" cy="275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그림과 같이 네트워크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층보다 더 나쁜 성능을 보임을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 깊이가 깊다고 해서 무조건 성능이 좋아지지는 않는다는 것을 보여 주고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바로 이러한 문제를 해결하기 위해 레지듀얼 블록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(residual block)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도입했음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레지듀얼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블록은 기울기가 잘 전파될 수 있도록 일종의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숏컷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(shortcut, skip connection)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만들어 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6-19 </a:t>
            </a:r>
            <a:r>
              <a:rPr lang="ko-KR" altLang="en-US" sz="1600" dirty="0"/>
              <a:t>네트워크 </a:t>
            </a:r>
            <a:r>
              <a:rPr lang="en-US" altLang="ko-KR" sz="1600" dirty="0"/>
              <a:t>56</a:t>
            </a:r>
            <a:r>
              <a:rPr lang="ko-KR" altLang="en-US" sz="1600" dirty="0"/>
              <a:t>층이 </a:t>
            </a:r>
            <a:r>
              <a:rPr lang="en-US" altLang="ko-KR" sz="1600" dirty="0"/>
              <a:t>20</a:t>
            </a:r>
            <a:r>
              <a:rPr lang="ko-KR" altLang="en-US" sz="1600" dirty="0"/>
              <a:t>층보다 더 나쁜 성능을 보임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046432"/>
            <a:ext cx="7478349" cy="297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개념이 필요한 이유는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2014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년에 공개된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GoogLeNet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층이 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개로 구성된 것에 비해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층이 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152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개로 구성되어 기울기 소멸 문제가 발생할 수 있기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숏컷을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두어 기울기 소멸 문제를 방지했다고 이해하면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6-20 </a:t>
            </a:r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010" y="2104039"/>
            <a:ext cx="7628709" cy="3145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기존 신경망은 입력 값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출력 값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매핑하는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얻는 것이 목적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F(x)+x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최소화하는 것을 목적으로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레지듀얼 함수라고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개의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사이에 위치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(H(x))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입력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(F(x)=H(x)-x)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표현할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현시점에서 변할 수 없는 값이므로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가깝게 만드는 것이 목적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되면 출력과 입력 모두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같아지게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F(x)=H(x)-x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최소로 한다는 것은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H(x)-x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최소로 한다는 것과 의미가 동일함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H(x)-x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레지듀얼이라고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레지듀얼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이름을 따서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(Residual Network)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부르게 되었음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과정을 정리하면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레이블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(y)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관계를 설명하는 함수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H(x)=x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되도록 학습시킴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되도록 학습시킴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결국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F(x)+x=H(x)=x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되도록 학습시키면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F(x)+x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미분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F′(x)+1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최소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이상의 값이 도출됨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계층에서 기울기가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F′(x)+1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오차가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가깝게 수렴하여 발생하는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소멸 문제가 해결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07824" y="1459935"/>
            <a:ext cx="8369488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구조는 다음 그림과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숏컷으로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만들어진 블록인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아이덴티티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(identity block)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합성곱층으로 구성된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convolutional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block)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구성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54724" y="343779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6-21 </a:t>
            </a:r>
            <a:r>
              <a:rPr lang="ko-KR" altLang="en-US" sz="1600" dirty="0" err="1"/>
              <a:t>아이덴티티</a:t>
            </a:r>
            <a:r>
              <a:rPr lang="ko-KR" altLang="en-US" sz="1600" dirty="0"/>
              <a:t> 블록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942249"/>
            <a:ext cx="7570470" cy="175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6-22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블록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979698"/>
            <a:ext cx="7574876" cy="1852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단순히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아이덴티티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블록은 이전까지 설명했듯이 네트워크의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그대로 더하는 것이고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거친 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더해 주는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이 두 블록을 다음 그림과 같이 쌓아서 구성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425" y="384091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6-23 </a:t>
            </a:r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033" y="4350712"/>
            <a:ext cx="7670670" cy="184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기본적으로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VGG19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구조를 뼈대로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거기에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합성곱층들을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추가해서 깊게 만든 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숏컷들을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추가하는 것이 사실상 전부라고 생각하면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63553" y="314385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6-24 VGG19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544214"/>
            <a:ext cx="4560452" cy="291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213117"/>
            <a:ext cx="7288844" cy="2431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334467"/>
            <a:ext cx="6450466" cy="364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구현해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예제에서는 아이덴티티 블록과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블록만 확인해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필요한 라이브러리와 데이터를 호출하고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생성된 모델로 훈련하는 부분은 앞에서 충분히 살펴보았기 때문에 네트워크 부분만 집중해서 살펴보자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아이텐티티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블록에 대한 코드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915" y="2783743"/>
            <a:ext cx="7300905" cy="364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680109"/>
            <a:ext cx="7323678" cy="193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BatchNormalization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데이터의 평균을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표준편차를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분포시키는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계층에서 입력 데이터의 분포는 앞 계층에서 업데이트된 가중치에 따라 변함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계층마다 변화되는 분포는 학습 속도를 늦출 뿐만 아니라 학습도 어렵게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계층의 입력에 대한 분산을 평균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표준편차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분포시키는 것이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BatchNormalization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15513" y="1350494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블록에 대한 코드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아이덴티티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블록에 대한 코드와 크게 다르지 않음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747380"/>
            <a:ext cx="7234590" cy="1609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4465926"/>
            <a:ext cx="5937002" cy="2257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1931218"/>
            <a:ext cx="7245531" cy="2905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70978" y="1453042"/>
            <a:ext cx="8796780" cy="30704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ResNet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 비전 분야에서 객체를 분류하는 방법에서 중요한 것은 데이터이지 모델이 아님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네트워크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이미 구현된 모델을 재사용할 수 있는 것이 많기에 우리는 단지 누군가가 만들어 놓은 신경망을 가져다 쓰기만 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중요한 점은 내가 가진 데이터에 가장 적합한 모델을 선택하는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배운 전이 학습을 사용하여 약간의 튜닝만 진행하면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0" y="2565400"/>
            <a:ext cx="8080375" cy="800100"/>
          </a:xfrm>
        </p:spPr>
        <p:txBody>
          <a:bodyPr/>
          <a:lstStyle/>
          <a:p>
            <a:pPr algn="ctr"/>
            <a:r>
              <a:rPr lang="en-US" altLang="ko-KR" sz="2600" dirty="0"/>
              <a:t>6.2 </a:t>
            </a:r>
            <a:r>
              <a:rPr lang="ko-KR" altLang="en-US" sz="2600" dirty="0"/>
              <a:t>객체 인식을 위한 신경망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48438"/>
            <a:ext cx="2133600" cy="292100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128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 인식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(object detection)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이미지나 영상 내에 있는 객체를 식별하는 컴퓨터 비전 기술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 인식이란 이미지나 영상 내에 있는 여러 객체에 대해 각 객체가 무엇인지를 분류하는 문제와 그 객체의 위치가 어디인지 박스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(bounding box)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나타내는 위치 검출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(localization)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문제를 다루는 분야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 인식은 다음과 같이 표현할 수 있음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696354"/>
            <a:ext cx="6821261" cy="34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주요 파라미터는 다음과 같음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설명했지만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리마인드를 위해 다시 설명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lnSpc>
                <a:spcPct val="150000"/>
              </a:lnSpc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ⓐ 첫 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 개수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ⓑ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행과 열을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ⓒ strides: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필터를 적용하는 간격을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ⓓ activation: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함수를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2283" y="2819404"/>
            <a:ext cx="6918919" cy="121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이용한 객체 인식 알고리즘은 크게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 객체 인식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(1-stage detector)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 객체 인식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(2-stage detector)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나눌 수 있음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71794" y="314722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6-25 1</a:t>
            </a:r>
            <a:r>
              <a:rPr lang="ko-KR" altLang="en-US" sz="1600" dirty="0"/>
              <a:t>단계 객체 인식 </a:t>
            </a:r>
            <a:r>
              <a:rPr lang="en-US" altLang="ko-KR" sz="1600" dirty="0" err="1"/>
              <a:t>vs</a:t>
            </a:r>
            <a:r>
              <a:rPr lang="en-US" altLang="ko-KR" sz="1600" dirty="0"/>
              <a:t> 2</a:t>
            </a:r>
            <a:r>
              <a:rPr lang="ko-KR" altLang="en-US" sz="1600" dirty="0"/>
              <a:t>단계 객체 인식 흐름도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473" y="3544214"/>
            <a:ext cx="7545397" cy="270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 객체 인식은 이 두 문제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분류와 위치 검출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동시에 행하는 방법이고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 객체 인식은 이 두 문제를 순차적으로 행하는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 객체 인식은 비교적 빠르지만 정확도가 낮고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 객체 인식은 비교적 느리지만 정확도가 높음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 객체 인식은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처음으로 적용시킨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R-CNN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계열이 대표적이며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 객체 인식에는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YOLO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(You Only Look Once)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계열과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SSD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계열 등이 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참고로 객체 인식은 자율 주행 자동차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CCTV,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무인 점포 등 많은 곳에서 활용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R-CNN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예전의 객체 인식 알고리즘들은 슬라이딩 윈도우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(sliding window)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 일정한 크기를 가지는 윈도우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(window)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가지고 이미지의 모든 영역을 탐색하면서 객체를 검출해 내는 방식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알고리즘의 비효율성 때문에 많이 사용하지 않았으며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현재는 선택적 탐색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(selective search)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알고리즘을 적용한 후보 영역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(region proposal)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많이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R-CNN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(Region-based CNN)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이미지 분류를 수행하는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이미지에서 객체가 있을 만한 영역을 제안해 주는 후보 영역 알고리즘을 결합한 알고리즘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R-CNN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수행 과정은 다음 그림과 같음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3553" y="301129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6-26 R-CNN </a:t>
            </a:r>
            <a:r>
              <a:rPr lang="ko-KR" altLang="en-US" sz="1600" dirty="0"/>
              <a:t>학습 절차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3446342"/>
            <a:ext cx="7482024" cy="237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R-CNN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선택적 탐색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선택적 탐색은 객체 인식이나 검출을 위한 가능한 후보 영역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객체가 있을 만한 위치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·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영역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알아 내는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선택적 탐색은 분할 방식을 이용하여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(seed)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선정하고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완전 탐색을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선택적 탐색은 다음 세 단계 과정을 거침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초기 영역 생성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(sub-segmentation)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각각의 객체가 영역 한 개에 할당될 수 있도록 많은 초기 영역을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입력된 이미지를 영역 다수 개로 분할하는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15513" y="216164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6-27 R-CNN </a:t>
            </a:r>
            <a:r>
              <a:rPr lang="ko-KR" altLang="en-US" sz="1600" dirty="0"/>
              <a:t>학습 </a:t>
            </a:r>
            <a:r>
              <a:rPr lang="en-US" altLang="ko-KR" sz="1600" dirty="0"/>
              <a:t>1</a:t>
            </a:r>
            <a:r>
              <a:rPr lang="ko-KR" altLang="en-US" sz="1600" dirty="0"/>
              <a:t>단계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22502"/>
            <a:ext cx="7672673" cy="287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작은 영역의 통합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단계에서 영역 여러 개로 나눈 것들을 비슷한 영역으로 통합하는데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탐욕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(greedy)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알고리즘을 사용하여 비슷한 영역이 하나로 통합될 때까지 반복함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425" y="341318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6-28 R-CNN </a:t>
            </a:r>
            <a:r>
              <a:rPr lang="ko-KR" altLang="en-US" sz="1600" dirty="0"/>
              <a:t>학습 </a:t>
            </a:r>
            <a:r>
              <a:rPr lang="en-US" altLang="ko-KR" sz="1600" dirty="0"/>
              <a:t>2</a:t>
            </a:r>
            <a:r>
              <a:rPr lang="ko-KR" altLang="en-US" sz="1600" dirty="0"/>
              <a:t>단계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3832249"/>
            <a:ext cx="7592293" cy="239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후보 영역 생성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통합된 영역을 기반으로 후보 영역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박스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추출함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71661" y="342061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6-29 R-CNN </a:t>
            </a:r>
            <a:r>
              <a:rPr lang="ko-KR" altLang="en-US" sz="1600" dirty="0"/>
              <a:t>학습 </a:t>
            </a:r>
            <a:r>
              <a:rPr lang="en-US" altLang="ko-KR" sz="1600" dirty="0"/>
              <a:t>3</a:t>
            </a:r>
            <a:r>
              <a:rPr lang="ko-KR" altLang="en-US" sz="1600" dirty="0"/>
              <a:t>단계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04" y="3889857"/>
            <a:ext cx="7628180" cy="2134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 사용되는 용어 의미는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677863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완전 탐색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(exhaustive search):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후보가 될 만한 대상의 크기 및 비율이 모두 다른 상황을</a:t>
            </a:r>
            <a:r>
              <a:rPr lang="en-US" altLang="ko-KR" dirty="0"/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고려하여 후보 영역을 찾는 기법</a:t>
            </a:r>
          </a:p>
          <a:p>
            <a:pPr marL="677863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분할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(segmentation):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 데이터의 특성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색상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모양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무늬 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따라 분할하여 후보 영역을 선정하는 기법</a:t>
            </a:r>
          </a:p>
          <a:p>
            <a:pPr marL="677863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후보 영역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박스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):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3D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객체의 형태를 모두 포함할 수 있는 최소 크기의 박스</a:t>
            </a:r>
          </a:p>
          <a:p>
            <a:pPr marL="677863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시드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(seed):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영상에서는 특정 기준점의 픽셀에서 점점 의미가 같은 영상 범위까지 픽셀을 확장해 나가면서 분할하는데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특정 기준점이 되는 픽셀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476" y="1459935"/>
            <a:ext cx="852583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성능이 뛰어나기는 하지만 다음과 같은 단점으로 크게 발전하지는 못했음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언급한 세 단계의 복잡한 학습 과정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긴 학습 시간과 대용량 저장 공간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 검출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(object detection)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속도 문제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문제를 해결하기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Fast 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생겼음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3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이미지 형태를 정의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정의하며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흑백 영상은 채널을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설정하고 컬러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(RGB)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영상은 채널을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ⓕ padding: padding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same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것은 출력 이미지 크기와 입력 이미지 크기가    동일하다는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공간 피라미드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풀링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R-CNN)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들은 모두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위해 입력 이미지를 고정해야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신경망을 통과시키려면 이미지를 고정된 크기로 자르거나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(crop)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비율을 조정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(warp)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해야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하면 물체의 일부분이 잘리거나 본래의 생김새와 달라지는 문제점이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문제를 해결하고자 공간 피라미드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(spatial pyramid pooling)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도입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0969" y="2046432"/>
            <a:ext cx="227635" cy="21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69938" y="22797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6-30 </a:t>
            </a:r>
            <a:r>
              <a:rPr lang="ko-KR" altLang="en-US" sz="1600" dirty="0"/>
              <a:t>공간 피라미드 </a:t>
            </a:r>
            <a:r>
              <a:rPr lang="ko-KR" altLang="en-US" sz="1600" dirty="0" err="1"/>
              <a:t>풀링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9498" y="2680109"/>
            <a:ext cx="7536689" cy="273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공간 피라미드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풀링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공간 피라미드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입력 이미지의 크기에 관계없이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통과시키고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전달되기 전에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맵들을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동일한 크기로 조절해 주는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적용하는 기법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이미지의 크기를 조절하지 않고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통과시키기 때문에 원본 이미지의 특징이 훼손되지 않는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얻을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분류나 객체 인식 같은 여러 작업에 적용할 수 있다는 장점이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Fast 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바운딩 박스마다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돌리고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분류를 위한 긴 학습 시간이 문제였음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Fast R-CNN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(Fast Region-based CNN)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속도 문제를 개선하려고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RoI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도입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선택적 탐색에서 찾은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박스 정보가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통과하면서 유지되도록 하고 최종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통과하도록 크기를 조정함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하면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박스마다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돌리는 시간을 단축할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6-31 Fast R-CNN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176" y="2392074"/>
            <a:ext cx="7531333" cy="268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Fast 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RoI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RoI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RoI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pooling)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크기가 다른 특성 맵의 영역마다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다르게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결괏값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크기를 동일하게 맞추는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다음 그림과 같이 박스 한 개가 픽셀 한 개를 뜻하는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있다고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8×8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❶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선택적 탐색으로 뽑아냈던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7×5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후보 영역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❷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2×2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만들기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(7/2=3, 5/2=2)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영역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정하고 최대 풀링을 적용하면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❹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얻을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6-32 </a:t>
            </a:r>
            <a:r>
              <a:rPr lang="en-US" altLang="ko-KR" sz="1600" dirty="0" err="1"/>
              <a:t>RoI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풀링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7571523" cy="341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721" y="1643183"/>
            <a:ext cx="7712127" cy="355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Faster 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‘더욱 빠른’ 객체 인식을 수행하기 위한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Fast R-CNN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속도의 걸림돌이었던 후보 영역 생성을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내부 네트워크에서 진행할 수 있도록 설계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Faster 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기존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Fast 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후보 영역 추출 네트워크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(Region Proposal Network, RPN)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추가한 것이 핵심이라고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Faster 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외부의 느린 선택적 탐색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계산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대신 내부의 빠른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RPN(GPU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계산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RPN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다음 그림과 같이 마지막 합성곱층 다음에 위치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뒤에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Fast 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마찬가지로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RoI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(classifier)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박스 회귀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(bounding-box regression)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위치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②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AveragePooling2D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주요 파라미터는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pool_size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 범위를 의미하는 것으로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해당 범위 내 평균을 가져옴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ⓑ strides: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필터가 계산 과정에서 한 스텝마다 이동하는 크기를 의미</a:t>
            </a:r>
            <a:r>
              <a:rPr lang="en-US" altLang="ko-KR" dirty="0"/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미리 설정되지 않으면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pool_size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동일하게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ⓒ padding: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연산 전에 주변에 빈 값을 넣어 이미지 크기를 유지할지에 대해 설정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'valid'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값은 비활성화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'same'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값은 빈 값을 넣어 입력과 출력의 크기가 같도록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737716"/>
            <a:ext cx="7095360" cy="60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6-33 Faster R-CNN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5529036" cy="446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후보 영역 추출 네트워크는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N×N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작은 윈도우 영역을 입력으로 받고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해당 영역에 객체의 존재 유무 판단을 위해 이진 분류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(binary classification)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수행하는 작은 네트워크를 생성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R-CNN, Fast R-CNN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사용되었던 바운딩 박스 회귀 또한 위치 보정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좌표점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추론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위해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하나의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모든 영역에 대한 객체의 존재 유무를 확인하기 위해서는 슬라이딩 윈도우 방식으로 앞서 설계한 작은 윈도우 영역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(N×N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이용하여 객체를 탐색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6-34 </a:t>
            </a:r>
            <a:r>
              <a:rPr lang="ko-KR" altLang="en-US" sz="1600" dirty="0"/>
              <a:t>후보 영역 추출 네트워크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5658990" cy="461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Faster R-CNN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후보 영역 추출 네트워크는 이미지에 존재하는 객체들의 크기와 비율이 다양하기 때문에 고정된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N×N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입력만으로 다양한 크기와 비율의 이미지를 수용하기 어려운 단점이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단점을 보완하기 위해 여러 크기와 비율의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레퍼런스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박스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(reference box)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개를 미리 정의하고 각각의 슬라이딩 윈도우 위치마다 박스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개를 출력하도록 설계하는데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방식을 앵커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(anchor)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후보 영역 추출 네트워크의 출력 값은 모든 앵커 위치에 대해 각각 객체와 배경을 판단하는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분류에 대한 출력과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x, y, w, h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위치 보정 값을 위한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회귀 출력을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갖음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w×h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라면 하나의 특성 맵에 앵커가 총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w×h×k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 존재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 인식을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6-35 </a:t>
            </a:r>
            <a:r>
              <a:rPr lang="ko-KR" altLang="en-US" sz="1600" dirty="0"/>
              <a:t>앵커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356429" cy="444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/>
              <a:t>6.3 </a:t>
            </a:r>
            <a:r>
              <a:rPr lang="ko-KR" altLang="en-US" sz="2600" dirty="0"/>
              <a:t>이미지 분할을 위한 신경망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155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분할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(image segmentation)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신경망을 훈련시켜 이미지를 픽셀 단위로 분할하는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이미지를 픽셀 단위로 분할하여 이미지에 포함된 객체를 추출함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분할의 대표적 네트워크는 완전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네트워크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&amp;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역합성곱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네트워크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U-Net,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PSPNet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DeepLabv3/DeepLabv3+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완전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한계는 고정된 크기의 입력만 받아들이며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거친 후에는 위치 정보가 사라진다는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문제를 해결하기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대체하는 것이 완전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네트워크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(Fully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Convolutional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Network, FCN)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이미지 분류에서 우수한 성능을 보인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기반 모델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VGG16,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GoogLeNet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변형시켜 이미지 분할에 적합하도록 만든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완전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다음 그림과 같이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하단에서 사용되었던 완전연결층 세 개를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변환하면 위치 정보가 남아 있기 때문에 히트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heatmap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그림과 같이 고양이의 위치를 확인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6-36 </a:t>
            </a:r>
            <a:r>
              <a:rPr lang="ko-KR" altLang="en-US" sz="1600" dirty="0"/>
              <a:t>완전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네트워크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438892" cy="410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생성한 클래스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호출하여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LeNet-5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모델을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클래스에 전달되는 입력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(100,100,3)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형태이고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출력은 개와 고양이를 표현하는 값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601821"/>
            <a:ext cx="7339092" cy="1014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93868" y="1459935"/>
            <a:ext cx="869865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완전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사용되기 때문에 입력 이미지에 대한 크기 제약이 사라지는 장점이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&amp;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역합성곱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완전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네트워크는 위치 정보가 보존된다는 장점에도 다음과 같은 단점이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719138"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여러 단계의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거치면서 해상도가 낮아짐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719138"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낮아진 해상도를 복원하기 위해 업 샘플링 방식을 사용하기 때문에 이미지의 세부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719138"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정보들을 잃어버리는 문제가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문제를 해결하기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역합성곱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네트워크를 도입한 것이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&amp;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역합성곱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네트워크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convolutional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&amp;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deconvolutional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network)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&amp;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역합성곱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역합성곱은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최종 출력 결과를 원래의 입력 이미지와 같은 크기를 만들고 싶을 때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시멘틱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(semantic segmentation)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등에 활용할 수 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역합성곱은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업 샘플링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upsampling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등으로도 부름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6-37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</a:t>
            </a:r>
            <a:r>
              <a:rPr lang="en-US" altLang="ko-KR" sz="1600" dirty="0"/>
              <a:t>&amp; </a:t>
            </a:r>
            <a:r>
              <a:rPr lang="ko-KR" altLang="en-US" sz="1600" dirty="0" err="1"/>
              <a:t>역합성곱</a:t>
            </a:r>
            <a:r>
              <a:rPr lang="ko-KR" altLang="en-US" sz="1600" dirty="0"/>
              <a:t> 네트워크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215246"/>
            <a:ext cx="7612447" cy="306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&amp;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역합성곱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합성곱층은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사용하여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크기를 줄임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역합성곱은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이와 반대로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크기를 증가시키는 방식으로 동작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역합성곱은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방식으로 동작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각각의 픽셀 주위에 제로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(zero-padding)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패딩된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것에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연산을 수행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&amp; </a:t>
            </a:r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역합성곱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오른쪽 그림에서 아래쪽의 파란색 픽셀이 입력이며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초록색 픽셀이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파란색 픽셀 주위로 흰색 제로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패딩을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수행하고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회색 필터로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연산을 수행하면 초록색이 출력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6-38 </a:t>
            </a:r>
            <a:r>
              <a:rPr lang="ko-KR" altLang="en-US" sz="1600" dirty="0" err="1"/>
              <a:t>역합성곱</a:t>
            </a:r>
            <a:r>
              <a:rPr lang="ko-KR" altLang="en-US" sz="1600" dirty="0"/>
              <a:t> 진행 방식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104039"/>
            <a:ext cx="4253165" cy="420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566352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바이오 메디컬 이미지 분할을 위한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메디컬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이미지의 분할과 관련해서 항상 회자되는 네트워크가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다음 특징이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속도가 빠르다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기존 슬라이딩 윈도우 방식은 이전 패치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(patch)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검증이 끝난 부분을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패치에서 또 검증하기 때문에 속도가 느렸음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이미 검증이 끝난 패치는 건너뛰기 때문에 속도가 빠름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6-39 </a:t>
            </a:r>
            <a:r>
              <a:rPr lang="ko-KR" altLang="en-US" sz="1600" dirty="0"/>
              <a:t>슬라이딩 윈도우 방식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1931218"/>
            <a:ext cx="7615066" cy="258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트레이드오프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(trade-off)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에 빠지지 않는다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패치 크기가 커진다면 넓은 범위의 이미지를 인식하는 데 뛰어나기 때문에 컨텍스트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(context)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인식에 탁월함</a:t>
            </a:r>
            <a:r>
              <a:rPr lang="en-US" altLang="ko-KR" dirty="0"/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지역화에는 한계가 있음</a:t>
            </a:r>
            <a:r>
              <a:rPr lang="en-US" altLang="ko-KR" dirty="0"/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너무 넓은 범위를 한 번에 인식하기 때문에 지역화에는 약하기 마련인데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U-Net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컨텍스트 인식과 지역화 트레이드오프 문제를 개선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model.summary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실행한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5518" y="2464945"/>
            <a:ext cx="7292612" cy="2013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696354"/>
            <a:ext cx="7114020" cy="1853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지역화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지역화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(localization)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/>
              <a:t>아래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그림과 같이 이미지 안에 객체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고양이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위치 정보를 출력해 주는 것으로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박스를 많이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박스의 네 꼭지점 픽셀 좌표가 출력되는 것이 아닌 왼쪽 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(left top),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오른쪽 아래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(right bottom)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좌표를 출력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576436" y="400507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6-40 </a:t>
            </a:r>
            <a:r>
              <a:rPr lang="ko-KR" altLang="en-US" sz="1600" dirty="0"/>
              <a:t>지역화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4043" y="4369204"/>
            <a:ext cx="3617226" cy="214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U-Net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FCN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기반으로 구축되었으며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수축 경로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(contracting path)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확장 경로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(expansive path)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구성되어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수축 경로는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컨텍스트를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포착하며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확장 경로는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업 샘플링하고 수축 경로에서 포착한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컨텍스트와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결합하여 정확한 지역화를 수행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주를 이루는데 각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두 개로 구성되어 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사이에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(dropout)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그림의 왼쪽 수축 경로에서의 블록은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두 개로 구성된 것이 네 개가 있는 형태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블록은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maxpool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이용하여 크기를 줄이면서 다음 블록으로 넘어감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반면 다음 그림의 오른쪽 확장 경로에서는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up-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conv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것을 앞에 붙였음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수축 과정에서 줄어든 크기를 다시 키워 가면서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블록을 이용하는 형태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크기가 다양한 이미지의 객체를 분할하기 위해 크기가 다양한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병합할 수 있도록 다운 샘플링과 업 샘플링을 순서대로 반복하는 구조로 되어 있음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6-41 U-Net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1873611"/>
            <a:ext cx="6481226" cy="4283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566352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대해서는 네트워크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구축 부분만 간단히 예시 코드로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U-Net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수축 경로를 텐서플로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구현해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수축 경로는 다음과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두개와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하나의 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(2×2)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구성되어 있음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86607"/>
            <a:ext cx="7314317" cy="266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894" y="1931218"/>
            <a:ext cx="7484380" cy="273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8045" y="1241054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확장 경로는 다음과 같이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수축 경로에서 사용된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출력이 확장 경로에서 잘리고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(crop)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병합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concat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확장 경로에서는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up-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conv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up-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conv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에는 필터가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 있고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 다른 필터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개는 수축 경로에서 가져옴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6381" y="3486607"/>
            <a:ext cx="7559574" cy="317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873611"/>
            <a:ext cx="7417470" cy="45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30209" y="1241054"/>
            <a:ext cx="8519923" cy="529872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U-Net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Conv2DTranspose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역합성곱이라고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up-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conv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구현하기 위한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반대 방향으로 가는 변형을 사용하고 싶은 경우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다시 말해 해당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호환되는 연결 패턴을 유지하면서 출력 형태를 가진 어떤 것을 입력 형태로 바꾸고 싶은 경우에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②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이미지를 잘라 축소 영역과 확장 영역을 연결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이미지를 자르는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cropping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top_crop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bottom_crop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left_crop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right_crop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따라 값을 지정할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symmetric_height_crop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symmetric_width_crop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지정할 수도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참고로 코드 의미는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c10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계층의 출력 이미지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(64×64)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(56×56)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자르는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③ 병합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(concatenation)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이용하여 모든 특성을 모아 하나의 큰 벡터로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블록을 연결하듯 하나의 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(axis)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대하여 데이터를 병합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중요한 것은 데이터들의 차원이 같아야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붙이려는 방향의 블록 구조도 같아야 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1261" y="2420671"/>
            <a:ext cx="7216213" cy="402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475" y="1297541"/>
            <a:ext cx="8698657" cy="51270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PSPNet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PSPNet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(Pyramid Scene Parsing Network)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CVPR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(The IEEE Conference on Computer Vision and Pattern Recognition)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2017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발표된 시멘틱 분할 알고리즘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PSPNet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한계를 극복하기 위해 피라미드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모듈을 추가했으며 훈련 과정은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출력이 서로 다른 크기가 되도록 여러 차례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1×1, 2×2, 3×3, 6×6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수행하는데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가장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광범위한 정보를 담음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각각 다른 크기의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서로 다른 영역들의 정보를 담는다고 이해하면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사용하여 채널 개수를 조정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개수를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할 때 출력 채널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채널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PSPNet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이후 모듈의 입력 크기에 맞게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업 샘플링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이 과정에서 양선형 보간법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(bilinear interpolation)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원래의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1~3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과정에서 생성한 새로운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맵들을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병합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54724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6-42 </a:t>
            </a:r>
            <a:r>
              <a:rPr lang="en-US" altLang="ko-KR" sz="1600" dirty="0" err="1"/>
              <a:t>PSPNet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320231"/>
            <a:ext cx="7554106" cy="22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PSPNet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양선형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보간법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양선형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알아보기 앞서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(interpolation)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먼저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보간법이란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화소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할당받지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못한 영상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영상의 빈 공간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품질은 안 좋을 수밖에 없는데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빈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화소에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할당하여 좋은 품질의 영상을 만드는 방법을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보간법에는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선형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(linear interpolation)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양선형 보간법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(bilinear interpolation)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0463" y="2968144"/>
            <a:ext cx="216658" cy="2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PSPNet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원시 영상의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화소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 두 개를 사용하여 원하는 좌표에서 새로운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화소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계산하는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반면 양선형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화소당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선형 보간을 세 번 수행하며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새롭게 생성된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화소는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가장 가까운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화소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네 개에 가중치를 곱한 값을 합해서 얻음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예제로 양선형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배워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그림으로 양선형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설명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그림과 같이 직사각형의 네 꼭지점에 값이 주어져 있을 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사각형 내부에 있는 임의의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값을 추정해 보자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6-43 </a:t>
            </a:r>
            <a:r>
              <a:rPr lang="ko-KR" altLang="en-US" sz="1600" dirty="0"/>
              <a:t>양선형 </a:t>
            </a:r>
            <a:r>
              <a:rPr lang="ko-KR" altLang="en-US" sz="1600" dirty="0" err="1"/>
              <a:t>보간법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4794083" cy="3632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508745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PSPNet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축 방향으로 거리를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축 방향으로 거리를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알려진 네 점에서 데이터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A, B, C, 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할 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양선형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보간법에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따라 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값은 다음과 같이 계산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α = 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/(h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+h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β = 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/(h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+h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p = 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/(w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+w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), q = 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/(w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+w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1222" y="4005070"/>
            <a:ext cx="3976932" cy="72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DeepLabv3/DeepLabv3+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DeepLabv3/DeepLabv3+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단점을 보완하기 위해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Atrous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사용하는 네트워크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인코더과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디코더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구조를 가지며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일반적으로 인코더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디코더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구조에서는 불가능했던 인코더에서 추출된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해상도를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Atrous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도입하여 제어할 수 있도록 했음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6-44 </a:t>
            </a:r>
            <a:r>
              <a:rPr lang="en-US" altLang="ko-KR" sz="1600" dirty="0" err="1"/>
              <a:t>DeepLab</a:t>
            </a:r>
            <a:r>
              <a:rPr lang="ko-KR" altLang="en-US" sz="1600" dirty="0"/>
              <a:t>의 인코더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909198"/>
            <a:ext cx="7070271" cy="4572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8007" y="1234912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DeepLabv3/DeepLabv3+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Atrous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 그림과 같이 필터 내부에 빈 공간을 둔 채로 작동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얼마나 많은 빈 공간을 가질지 결정하는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rate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rate r=1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 경우 기존 합성곱과 동일하게 빈 공간을 가지며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커질수록 빈 공간은 더 많아짐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42759" y="355351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6-45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합성곱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953872"/>
            <a:ext cx="6463289" cy="266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필요한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값들을 초기화하고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개와 고양이에 대한 이미지를 호출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978" y="3083358"/>
            <a:ext cx="7274779" cy="205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DeepLabv3/DeepLabv3+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보통 이미지 분할에서 높은 성능을 내려면 수용 영역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(receptive field)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크기가 중요한데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수용 영역을 확대하여 특성을 찾는 범위를 넓게 해 주기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Atrous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활용하면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개수를 늘리지 않으면서도 수용 영역을 크게 키울 수 있기 때문에 이미지 분할 분야에서 많이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그림과 같이 일반적인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적용하면 출력은 입력에 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1/32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줄어들었지만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Atrous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적용하면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1/8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줄어들었음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크기가 기존 대비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 보존된 것을 확인할 수 있음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6-46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효과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7846583" cy="242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분할을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6"/>
            <a:ext cx="8278317" cy="38700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DeepLabv3/DeepLabv3+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수용 영역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수용 영역이란 외부 자극이 전체에 영향을 주는 것이 아니라 특정 영역에만 영향을 준다는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마찬가지로 영상에서 특정 위치에 있는 픽셀들은 그 주변에 있는 일부 픽셀과 연관성은 높지만 거리가 멀어질수록 그 영향은 감소하게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 전체 영역에 대해 서로 동일한 중요도를 부여하여 처리하는 대신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특정 범위를 한정해서 처리하여 효과적으로 훈련을 수행하는 것이 수용 영역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6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합성곱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신경망 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II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461222" y="1181113"/>
            <a:ext cx="6221556" cy="12954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184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 분류를 위한 신경망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6.2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객체 인식을 위한 신경망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6.3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 분할을 위한 신경망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ImageDataGenerator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이미지에 대한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11" y="2795323"/>
            <a:ext cx="7175863" cy="287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444" y="2104039"/>
            <a:ext cx="7436597" cy="424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훈련과 검증에 대한 데이터 개수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개와 고양이에 대한 이미지 분류이므로 클래스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두 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86607"/>
            <a:ext cx="5196477" cy="75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이미지를 추가하는 방법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ImageDataGenerator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살펴보았음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여기에서는 이미지를 확장할 수 있는 추가적인 변형 방법들에 대해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코드부터 살펴보자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단순히 예제 코드이므로 눈으로만 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350712"/>
            <a:ext cx="7428411" cy="107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566351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 살펴볼 것은 이미지 변형을 이용한 확장으로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central_crop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random_flip_left_right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central_crop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이미지의 바깥 부분을 제거하면서 이미지를 중앙 영역에 위치시킴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062547" y="382074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6-3 </a:t>
            </a:r>
            <a:r>
              <a:rPr lang="en-US" altLang="ko-KR" sz="1600" dirty="0" err="1"/>
              <a:t>image.central_crop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239803"/>
            <a:ext cx="4498841" cy="231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②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random_flip_left_right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도 회전한 이미지를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28641" y="284808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6-4 </a:t>
            </a:r>
            <a:r>
              <a:rPr lang="en-US" altLang="ko-KR" sz="1600" dirty="0" err="1"/>
              <a:t>random_flip_left_right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267149"/>
            <a:ext cx="6177552" cy="315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1148" y="1182327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모델을 만든 후에는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훈련시켜야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주어진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(epoch)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수만큼 모델을 학습시켜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tf.keras.callbacks.TensorBoard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콜백을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추가하여 로그가 생성되고 저장되도록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7051" y="3446342"/>
            <a:ext cx="7396699" cy="160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253" y="5041996"/>
            <a:ext cx="7396699" cy="1654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제공하는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callback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에포크의 시작과 끝처럼 이벤트가 발생할 때 호출되며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기능을 위해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-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정확도가 특정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임계치를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초과할 때 저장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-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이메일을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보내거나 학습을 종료할 때 알림 보내기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508744" cy="49646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callbacks.TensorBoard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활용하기 위한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log_dir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로그 파일이 기록될 위치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ⓑ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histogram_freq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매 에포크마다 출력을 히스토그램으로 기록</a:t>
            </a:r>
            <a:r>
              <a:rPr lang="en-US" altLang="ko-KR" dirty="0"/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이라면 히스토그램은 기록되지 않으며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기본값이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ⓒ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profile_batch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훈련이 진행되는 시간 및 시스템 자원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CPU,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메모리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등에 대한 사용을 관리하는 것으로 기본적으로 두 번째 배치부터 계산을 진행이 기능을 비활성화하려면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profile_batch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8401" y="2416986"/>
            <a:ext cx="6992302" cy="120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75" y="5205107"/>
            <a:ext cx="192958" cy="19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② 모델을 학습시킬 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fit()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파라미터에 따라 학습 과정 및 결과가 달라짐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중요한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433536"/>
            <a:ext cx="4720138" cy="260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 idx="4294967295"/>
          </p:nvPr>
        </p:nvSpPr>
        <p:spPr>
          <a:xfrm>
            <a:off x="0" y="2565400"/>
            <a:ext cx="8080375" cy="800100"/>
          </a:xfrm>
        </p:spPr>
        <p:txBody>
          <a:bodyPr/>
          <a:lstStyle/>
          <a:p>
            <a:pPr algn="ctr"/>
            <a:r>
              <a:rPr lang="en-US" altLang="ko-KR" sz="2600" dirty="0"/>
              <a:t>6.1 </a:t>
            </a:r>
            <a:r>
              <a:rPr lang="ko-KR" altLang="en-US" sz="2600" dirty="0"/>
              <a:t>이미지 분류를 위한 신경망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48438"/>
            <a:ext cx="2133600" cy="292100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519505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6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ⓐ 첫 번째 파라미터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데이터를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6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ⓑ epochs: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횟수를 의미하는 것으로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횟수가 증가하면 훈련 데이터셋의 정확도는 증가하지만 검증 데이터셋의 정확도는 오히려 감소할 수 있기 때문에 적절한 설정이 중요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6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ⓒ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steps_per_epoch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사용한 스텝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모델이 가진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회  업데이트하는 것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개수를 지정함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6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ⓓ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validation_data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성능을 모니터링하는 데 사용하는 데이터셋을 설정</a:t>
            </a:r>
            <a:r>
              <a:rPr lang="en-US" altLang="ko-KR" dirty="0"/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여기에서는 검증 데이터셋을 사용하여 간편하게 성능을 모니터링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6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validation_steps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종료될 때 사용되는 검증 스텝 개수를 지정함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6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ⓕ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생성한 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fit()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메서드의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넣어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6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ⓖ verbose: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훈련의 진행 과정을 보여 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아무것도 출력하지 않고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이면 훈련의 진행도를 표시하는 진행 막대를 보여 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미니 배치마다 훈련 정보를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모델을 훈련시킨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959" y="2795323"/>
            <a:ext cx="7475357" cy="354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272785"/>
            <a:ext cx="7541623" cy="166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 과정이 시각적으로 표현된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작동하기 위해 아나콘다 프롬프트에서 다음 명령을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명령을 실행하면 마지막에 “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TensorBoard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2.3.0 at http://localhost:6006/ (Press CTRL+C to quit)”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같은 문구가 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사용하는 웹 브라우저에서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http://localhost:6006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입력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795323"/>
            <a:ext cx="5649323" cy="39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이용한 훈련 과정을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이미지 확장에 대한 코드에서 데이터를 무작위로 섞어 사용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(shuffle=True)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하도록 했기 때문에 실행 결과가 책과 다를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69938" y="366567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6-5 </a:t>
            </a:r>
            <a:r>
              <a:rPr lang="ko-KR" altLang="en-US" sz="1600" dirty="0"/>
              <a:t>모델에 대한 정확도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4084739"/>
            <a:ext cx="5472516" cy="2626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6-6 </a:t>
            </a:r>
            <a:r>
              <a:rPr lang="ko-KR" altLang="en-US" sz="1600" dirty="0"/>
              <a:t>모델에 대한 오차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276860"/>
            <a:ext cx="7095309" cy="340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모델에 대한 정확도와 오차의 성능이 좋지 않게 나타나고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검증 데이터에 대한 정확도는 너무 낮고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오차 역시 검증 데이터는 시간이 흐를수록 증가하고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실제로 개와 고양이에 대한 예측도 정확하지 않을 것으로 예상되지만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어떻게 결과가 나오는지 확인해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웹 브라우저에서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텐서보드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확인하기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주피터 노트북과 웹 브라우저에서 실행할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웹 브라우저에서 확인할 경우 다음과 같이 진행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참고로 책에서 사용하는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모두 웹 브라우저에서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아나콘다 프롬프트를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설치한 가상 환경으로 이동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5267145"/>
            <a:ext cx="2618395" cy="26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실행할 명령어를 입력 이때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logdir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위치는 앞서 지정했던 위치와 동일해야 함</a:t>
            </a:r>
            <a:r>
              <a:rPr lang="en-US" altLang="ko-KR" dirty="0"/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책에서는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log_dir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= "../chap6/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/log6-1/"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지정했기 때문에 다음 위치를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웹 브라우저에서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실행하기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http://localhost:6006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입력</a:t>
            </a:r>
            <a:r>
              <a:rPr lang="en-US" altLang="ko-KR" dirty="0"/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기존에 다른 프로그램에서 포트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(port) 6006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사용하고 있다면 텐서보드를 기동할 때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임의의 포트로 변경해 주면 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명령은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callback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함수와 함께 사용되므로 단독으로 실행되지 않으며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예제와 함께 실행시켜야 결과를 확인할 수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194267"/>
            <a:ext cx="5338961" cy="23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6570" y="5274733"/>
            <a:ext cx="6885595" cy="2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508744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predict_classes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사용하여 결과를 예측해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잘못된 예측은 빨간색으로 표시되고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올바른 예측은 노란색으로 표시되도록 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6008" y="3025751"/>
            <a:ext cx="5886158" cy="351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51476" y="1459935"/>
            <a:ext cx="8929084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데이터로 이미지를 사용한 분류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특정 대상이 영상 내에 존재하는지 여부를 판단하는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분류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(image classification)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주로 사용되는 합성곱 신경망의 유형을 알아보자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그림은 이미지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분류에 대한 예측을 출력한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942759" y="283046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6-7 </a:t>
            </a:r>
            <a:r>
              <a:rPr lang="ko-KR" altLang="en-US" sz="1600" dirty="0"/>
              <a:t>모델의 예측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40965"/>
            <a:ext cx="4800461" cy="285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확인했던 것처럼 예측력이 좋지 못한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508745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ImageNet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 데이터베이스를 기반으로 한 화상 인식 대회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ILSVRC 2012’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우승한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설명하기에 앞서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세부 블록을 이해하고자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구조를 다시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그림  같이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구조를 갖는다는 것을 이해해야 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이미지를 다루기 때문에 기본적으로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데이터를 다룸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크기를 나타내는 너비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(width)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높이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(height)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뿐만 아니라 깊이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(depth)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갖음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보통 색상이 많은 이미지는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R/G/B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성분 세 개를 갖기 때문에 시작이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거치면서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만들어지고 이것에 따라 중간 영상의 깊이가 달라짐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이것을 이해했다면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구조에 있는 숫자 의미에 대한 이해도 가능함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6-8 CNN </a:t>
            </a:r>
            <a:r>
              <a:rPr lang="ko-KR" altLang="en-US" sz="1600" dirty="0"/>
              <a:t>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737716"/>
            <a:ext cx="70961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합성곱층 총 다섯 개와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세 개로 구성되어 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맨 마지막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카테고리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개로 분류하기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함수를 사용하고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전체적으로 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개를 기반으로 한 병렬 구조인 점을 제외하면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LeNet-5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크게 다르지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개를 사용하면서 연산 속도가 빨라졌다는 것은 그 당시 획기적인 기술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81600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6-9 </a:t>
            </a:r>
            <a:r>
              <a:rPr lang="en-US" altLang="ko-KR" sz="1600" dirty="0" err="1"/>
              <a:t>AlexNet</a:t>
            </a:r>
            <a:r>
              <a:rPr lang="en-US" altLang="ko-KR" sz="1600" dirty="0"/>
              <a:t> </a:t>
            </a:r>
            <a:r>
              <a:rPr lang="ko-KR" altLang="en-US" sz="1600" dirty="0"/>
              <a:t>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392074"/>
            <a:ext cx="7723898" cy="390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합성곱층에서 사용된 활성화 함수는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계층의 구조적 세부 사항은 다음 표를 참고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12331" y="2980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6-2 </a:t>
            </a:r>
            <a:r>
              <a:rPr lang="en-US" altLang="ko-KR" sz="1600" dirty="0" err="1"/>
              <a:t>AlexNet</a:t>
            </a:r>
            <a:r>
              <a:rPr lang="en-US" altLang="ko-KR" sz="1600" dirty="0"/>
              <a:t> </a:t>
            </a:r>
            <a:r>
              <a:rPr lang="ko-KR" altLang="en-US" sz="1600" dirty="0"/>
              <a:t>구조 상세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883" y="4848870"/>
            <a:ext cx="7470373" cy="109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883" y="3348743"/>
            <a:ext cx="7487273" cy="1498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829" y="1652155"/>
            <a:ext cx="7626937" cy="269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네트워크에는 학습 가능한 변수가 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6600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네트워크에 대한 입력은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227×227×3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클래스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카테고리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해당하는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1000×1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확률 벡터를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첫 번째 합성곱층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11×11×3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적용하고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 생성하여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55×55×96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출력을 갖음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번째 계층을 거치면서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주로 컬러와 상관없는 정보를 추출하기 위한 커널이 학습되고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GPU-2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주로 컬러와 관련된 정보를 추출하기 위한 커널이 학습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결과가 다음 그림과 같이 나타남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38250" y="276918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6-10 </a:t>
            </a:r>
            <a:r>
              <a:rPr lang="en-US" altLang="ko-KR" sz="1600" dirty="0" err="1"/>
              <a:t>AlexNet</a:t>
            </a:r>
            <a:r>
              <a:rPr lang="en-US" altLang="ko-KR" sz="1600" dirty="0"/>
              <a:t> GPU-1·2 </a:t>
            </a:r>
            <a:r>
              <a:rPr lang="ko-KR" altLang="en-US" sz="1600" dirty="0"/>
              <a:t>적용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3198572"/>
            <a:ext cx="7506789" cy="299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LeNet-5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합성곱 신경망이라는 개념을 최초로 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르쿤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Yann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LeCun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개발한 구조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1995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르쿤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레옹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(Leon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Bottu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요슈아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벤지오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Yosua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Bengio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패트릭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하프너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(Patrick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Haffner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수표에 쓴 손글씨 숫자를 인식하는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LeNet-5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발표했는데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그것이 현재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초석이 되었음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LeNet-5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합성곱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convolutional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다운 샘플링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(sub-sampling)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반복적으로 거치면서 마지막에 완전연결층에서 분류를 수행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15513" y="1248376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대해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필요한 라이브러리를 호출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전반적인 코드는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LeNet-5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동일하며 네트워크를 구현하는 부분만 다름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3364" y="3198572"/>
            <a:ext cx="7252007" cy="354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앞서 진행했던 개와 고양이 이미지를 계속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준비된 데이터를 이용할 네트워크를 생성해야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원래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마지막 계층에는 뉴런이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 있지만 예제에서는 클래스 두 개만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신경망을 구축하는 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Model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Subclassing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6-11 </a:t>
            </a:r>
            <a:r>
              <a:rPr lang="en-US" altLang="ko-KR" sz="1600" dirty="0" err="1"/>
              <a:t>AlexNet</a:t>
            </a:r>
            <a:r>
              <a:rPr lang="en-US" altLang="ko-KR" sz="1600" dirty="0"/>
              <a:t> </a:t>
            </a:r>
            <a:r>
              <a:rPr lang="ko-KR" altLang="en-US" sz="1600" dirty="0"/>
              <a:t>예제 네트워크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507288"/>
            <a:ext cx="7635836" cy="343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104039"/>
            <a:ext cx="7615066" cy="143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15" y="4120284"/>
            <a:ext cx="6510474" cy="167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7123339" cy="421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1934643"/>
            <a:ext cx="7327679" cy="42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설명하지 않았던 새로운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간단히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①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 초기화 방법으로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kernel_initializer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가중치 초기화 방법 중 자주 사용되는 몇 가지를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확률 분포 기반의 가중치 초기화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확률 분포 기반의 초기화는 특정한 확률 분포에 기반하여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임의의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추출하여 가중치를 초기화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균일 분포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(uniform distribution)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정규 분포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(normal distribution)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각각의 확률 분포 그래프는 다음 그림과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6-12 </a:t>
            </a:r>
            <a:r>
              <a:rPr lang="ko-KR" altLang="en-US" sz="1600" dirty="0"/>
              <a:t>균일 분포와 정규 분포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334467"/>
            <a:ext cx="737235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균일 분포는 최솟값과 최댓값 사이의 값들이 동일한 확률로 추출되는 분포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-0.05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0.05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값을 동일한 확률로 추출하도록 설정되어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정규 분포는 종 모양의 분포를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갖음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평균에 가까운 값일수록 더 높은 확률로 추출됨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표준편차가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0.05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정규 분포에서 값을 추출하도록 설정되어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그림을 이용하여 구체적으로 살펴보면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 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 map)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여섯 개를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다운 샘플링하여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14×14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줄임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연산하여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10×10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개를 생성하고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S4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다운 샘플링하여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5×5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줄임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연산하여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1×1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특성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개를 생성하고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완전연결층으로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결과를 유닛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(unit)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개에 연결시킴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시작하는 것은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시작하는 것은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F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시작하는 것은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분산 조정 기반의 초기화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분산 조정 기반의 초기화란 확률 분포를 기반으로 추출한 값으로 가중치를 초기화하되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확률 분포의 분산을 가중치별로 동적으로 조절해 주는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분산을 조절할 때는 해당 가중치에 입력으로 들어오는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(fan in)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결괏값으로 출력하는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(fan out)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사용되는 분산 조정 기반의 가중치 초기화 방식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n-US" altLang="ko-KR" b="1" dirty="0" err="1">
                <a:latin typeface="KoPub돋움체_Pro Light" pitchFamily="18" charset="-127"/>
                <a:ea typeface="KoPub돋움체_Pro Light" pitchFamily="18" charset="-127"/>
              </a:rPr>
              <a:t>LeCun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초기화 방식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방식에는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lecun_uniform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lecun_normal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이 방식은 입력 값의 크기가 커질수록 초기화 값의 분산을 작게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그 결과로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가까운 값들이 추출되는데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수식은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828" y="4293105"/>
            <a:ext cx="6249080" cy="165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Xavier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초기화 방식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방식에는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glorot_uniform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glorot_normal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있음 이 방식은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fan 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fan out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모두 고려하여 확률 분포를 계산</a:t>
            </a:r>
            <a:r>
              <a:rPr lang="en-US" altLang="ko-KR" dirty="0"/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LeCun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방식에서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/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곱한 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fan 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fan out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합한 크기로 나누어 준 값으로 확률분포를 조정함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수식으로 표현하면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방식은 하이퍼볼릭 탄젠트를 활성화 함수로 사용하는 신경망에서 많이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활성화 함수로 사용할 때는 잘 작동하지 않는 단점이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068" y="3544214"/>
            <a:ext cx="5815864" cy="13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He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초기화 방식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방식에는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he_uniform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he_normal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있음 이 방식은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Xavier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방식의 한계를 극복하려고 제안된 기법 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학습시킬 때 이 기법을 사용하여 실제로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깊은 신경망을 잘 학습시킬 수 있음을 보여 주었음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수식으로 표현하면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수식을 살펴보면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Xavier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방식에서 다시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fan out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제거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fan out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fan 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집중한 가중치로 이해하면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3486607"/>
            <a:ext cx="4951420" cy="1372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fan in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fan out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fan 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이란 해당 계층에 들어오는 입력 텐서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(input tensor)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차원의 크기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fan out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해당 계층이 출력하는 출력 텐서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(output tensor)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크기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1000×200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fan 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1000, fan out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좀 더 복잡해짐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②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data_format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입력에 대한 형식을 지정할 때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형식을 설정하는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channels_last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channels_first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기본값은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channels_last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‘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channels_last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사용하면 입력 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형식이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배치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높이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channels_first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사용하면 입력 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형식이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배치 크기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채널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높이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생성한 클래스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호출하여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모델을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클래스에 전달되는 입력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(100,100,3)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형태이고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출력은 개와 고양이를 표현하는 값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1573" y="3371393"/>
            <a:ext cx="7353157" cy="104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네트워크를 출력한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5938363" cy="438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3273" y="1873611"/>
            <a:ext cx="5622956" cy="402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5505" y="5906101"/>
            <a:ext cx="5574040" cy="70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파라미터를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 사용하는데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충분한 데이터가 없으면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예제는 충분한 규모의 데이터가 아니므로 작은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사용하여 강력한 성능을 낼 수 있는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 LeNet-5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409" y="2046432"/>
            <a:ext cx="7678867" cy="320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여기에서는 앞서 사용했던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ImageDataGenerator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791" y="2637470"/>
            <a:ext cx="7179153" cy="376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1931218"/>
            <a:ext cx="7299992" cy="456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5081633" cy="75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설정하고 모델 훈련을 시작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197" y="2737716"/>
            <a:ext cx="7323909" cy="326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모델을 훈련시킨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815922"/>
            <a:ext cx="7329138" cy="3601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7199755" cy="1631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훈련 과정이 시각적으로 표현된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아나콘다 프롬프트에서 다음 명령을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215101"/>
            <a:ext cx="5743421" cy="42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모델의 훈련 과정을 출력한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이미지 데이터를 무작위로 섞어서 사용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(shuffle=True)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하도록 했기 때문에 실행 결과가 책과 다를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54724" y="322881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6-13 </a:t>
            </a:r>
            <a:r>
              <a:rPr lang="en-US" altLang="ko-KR" sz="1600" dirty="0" err="1"/>
              <a:t>AlexNet</a:t>
            </a:r>
            <a:r>
              <a:rPr lang="en-US" altLang="ko-KR" sz="1600" dirty="0"/>
              <a:t> </a:t>
            </a:r>
            <a:r>
              <a:rPr lang="ko-KR" altLang="en-US" sz="1600" dirty="0"/>
              <a:t>정확도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3677748"/>
            <a:ext cx="6016740" cy="297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6-14 </a:t>
            </a:r>
            <a:r>
              <a:rPr lang="en-US" altLang="ko-KR" sz="1600" dirty="0" err="1"/>
              <a:t>AlexNet</a:t>
            </a:r>
            <a:r>
              <a:rPr lang="en-US" altLang="ko-KR" sz="1600" dirty="0"/>
              <a:t> </a:t>
            </a:r>
            <a:r>
              <a:rPr lang="ko-KR" altLang="en-US" sz="1600" dirty="0"/>
              <a:t>오차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221020"/>
            <a:ext cx="6509077" cy="321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15513" y="1252980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텐서보드로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확인한 결과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성능이 좋지 않지만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예측을 계속 진행해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마지막으로 분류에 대한 예측 결과를 시각화함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067" y="2996303"/>
            <a:ext cx="6435219" cy="76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9067" y="3774642"/>
            <a:ext cx="6435219" cy="300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LeNet-5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LeNet-5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사용하는 예제를 구현해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 장에서 사용한 개와 고양이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구현할 신경망은 다음 그림과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32×32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이미지에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합성곱층과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평균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풀링층이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쌍으로 두 번 적용된 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완전연결층을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거쳐 이미지가 분류되는 신경망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50401" y="339384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6-2 LeNet-5 </a:t>
            </a:r>
            <a:r>
              <a:rPr lang="ko-KR" altLang="en-US" sz="1600" dirty="0"/>
              <a:t>예제 신경망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3812908"/>
            <a:ext cx="7653253" cy="160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그림은 모델이 분류한 예측 결과를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랜덤으로 이미지를 보여 주기 때문에 결과가 책과 다를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28641" y="320145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6-15 </a:t>
            </a:r>
            <a:r>
              <a:rPr lang="en-US" altLang="ko-KR" sz="1600" dirty="0" err="1"/>
              <a:t>AlexNet</a:t>
            </a:r>
            <a:r>
              <a:rPr lang="en-US" altLang="ko-KR" sz="1600" dirty="0"/>
              <a:t> </a:t>
            </a:r>
            <a:r>
              <a:rPr lang="ko-KR" altLang="en-US" sz="1600" dirty="0"/>
              <a:t>예측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839" y="3601821"/>
            <a:ext cx="5052137" cy="297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AlexNet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분류에 대한 예측 결과가 좋지 않은데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대한 튜닝이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튜닝 과정은 생략하지만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더 많은 이미지 데이터를 사용하거나 파라미터들을 조정해서 성능을 높일 수 있기 때문에 </a:t>
            </a:r>
            <a:r>
              <a:rPr lang="en-US" altLang="ko-KR" dirty="0"/>
              <a:t>Fine Running</a:t>
            </a:r>
            <a:r>
              <a:rPr lang="ko-KR" altLang="en-US" dirty="0"/>
              <a:t>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학습한 후 다시 돌아와서 직접 튜닝을 진행해도 좋은 학습이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VGGNet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합성곱층의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개수를 줄이고 훈련 시간을 개선하려고 탄생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 계층의 총 개수에 따라 여러 유형의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VGGNet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(VGG16, VGG19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VGG16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네트워크의 구조적 세부 사항은 다음 그림과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에는 파라미터가 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억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3300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 주목할 점은 모든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커널의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크기는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2×2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스트라이드는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6-16 VGGNet16 </a:t>
            </a:r>
            <a:r>
              <a:rPr lang="ko-KR" altLang="en-US" sz="1600" dirty="0"/>
              <a:t>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150" y="1931218"/>
            <a:ext cx="6961414" cy="448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6-3 VGGNet16 </a:t>
            </a:r>
            <a:r>
              <a:rPr lang="ko-KR" altLang="en-US" sz="1600" dirty="0"/>
              <a:t>구조 상세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60454"/>
            <a:ext cx="7583585" cy="381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09" y="1585576"/>
            <a:ext cx="7611713" cy="376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526" y="1585576"/>
            <a:ext cx="7498501" cy="2987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구현해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전에 다음 라이브러리를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이미지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 처리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객체 검출 등 다양한 기능을 제공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07615"/>
            <a:ext cx="4113893" cy="40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설치가 끝났으면 필요한 라이브러리를 호출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574796"/>
            <a:ext cx="7376160" cy="245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1475" y="5024851"/>
            <a:ext cx="7365051" cy="1436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15204" y="1248376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라이브러리를 가져온 후 네트워크를 만들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예제에서는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대한 예제를 진행하지만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신경망 형태는 앞서 살펴본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동일함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그럼 이제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Model Subclassing 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네트워크를 만들어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544214"/>
            <a:ext cx="5566743" cy="3067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6-1 LeNet-5 </a:t>
            </a:r>
            <a:r>
              <a:rPr lang="ko-KR" altLang="en-US" sz="1600" dirty="0"/>
              <a:t>예제 신경망 상세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482435" cy="339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339" y="1873611"/>
            <a:ext cx="5450884" cy="4495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9189" y="1873611"/>
            <a:ext cx="5952171" cy="4384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392074"/>
            <a:ext cx="7358512" cy="2617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생성한 클래스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(VGG19)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호출하여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모델을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VGG19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클래스에 전달되는 입력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(224,224,3)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형태를 갖음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601821"/>
            <a:ext cx="7225881" cy="9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VGG19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출력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888480" cy="240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625233"/>
            <a:ext cx="6869107" cy="197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16268"/>
            <a:ext cx="6754586" cy="4565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804388" cy="463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611"/>
            <a:ext cx="6897867" cy="318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5099603"/>
            <a:ext cx="6823284" cy="136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8"/>
            <a:ext cx="7176983" cy="217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분류를 위한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KoPub돋움체_Pro Bold" pitchFamily="18" charset="-127"/>
                <a:ea typeface="KoPub돋움체_Pro Bold" pitchFamily="18" charset="-127"/>
              </a:rPr>
              <a:t>VGGNet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VGG19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파라미터가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억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개로 네트워크를 훈련하는 데 시간이 오래 걸리므로 여기에서는 사전 훈련된 모델에서 가중치를 가져와서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load_weights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사용하여 가중치를 가져옴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가중</a:t>
            </a:r>
            <a:r>
              <a:rPr lang="ko-KR" altLang="en-US" dirty="0"/>
              <a:t>치는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  <a:hlinkClick r:id="rId2"/>
              </a:rPr>
              <a:t>https://www.kaggle.com/keras/vgg19?select=vgg19_weights_tf_dim_ordering_tf_kernels.h5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내려받을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0207" y="4407046"/>
            <a:ext cx="7318322" cy="201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Note2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 Note2" id="{226E0CC9-93A8-40D3-99C6-B36DDE0A4E62}" vid="{1EEA6C19-D535-4472-BB3C-633201D372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5316</TotalTime>
  <Words>7455</Words>
  <Application>Microsoft Office PowerPoint</Application>
  <PresentationFormat>화면 슬라이드 쇼(4:3)</PresentationFormat>
  <Paragraphs>845</Paragraphs>
  <Slides>192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192</vt:i4>
      </vt:variant>
    </vt:vector>
  </HeadingPairs>
  <TitlesOfParts>
    <vt:vector size="201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Lecture Note2</vt:lpstr>
      <vt:lpstr>PowerPoint 프레젠테이션</vt:lpstr>
      <vt:lpstr>PowerPoint 프레젠테이션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6.1 이미지 분류를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6.2 객체 인식을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  <vt:lpstr>6.3 이미지 분할을 위한 신경망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LEE JAESUNG</cp:lastModifiedBy>
  <cp:revision>763</cp:revision>
  <cp:lastPrinted>2016-08-10T06:58:55Z</cp:lastPrinted>
  <dcterms:created xsi:type="dcterms:W3CDTF">2013-04-05T19:58:06Z</dcterms:created>
  <dcterms:modified xsi:type="dcterms:W3CDTF">2023-06-12T19:28:59Z</dcterms:modified>
</cp:coreProperties>
</file>